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285" r:id="rId2"/>
    <p:sldId id="373" r:id="rId3"/>
    <p:sldId id="374" r:id="rId4"/>
    <p:sldId id="372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75" r:id="rId13"/>
    <p:sldId id="389" r:id="rId14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CBE7"/>
    <a:srgbClr val="CCBA6E"/>
    <a:srgbClr val="AA2856"/>
    <a:srgbClr val="004C00"/>
    <a:srgbClr val="006600"/>
    <a:srgbClr val="942C2C"/>
    <a:srgbClr val="8C3434"/>
    <a:srgbClr val="0033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" y="-2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030" y="-12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1721" tIns="45860" rIns="91721" bIns="4586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1721" tIns="45860" rIns="91721" bIns="45860" rtlCol="0"/>
          <a:lstStyle>
            <a:lvl1pPr algn="r">
              <a:defRPr sz="1200"/>
            </a:lvl1pPr>
          </a:lstStyle>
          <a:p>
            <a:fld id="{ECDBD173-B11B-4C6C-A8E0-030C4B4D4081}" type="datetimeFigureOut">
              <a:rPr lang="ru-RU" smtClean="0"/>
              <a:t>29.09.2019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1721" tIns="45860" rIns="91721" bIns="4586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1721" tIns="45860" rIns="91721" bIns="45860" rtlCol="0" anchor="b"/>
          <a:lstStyle>
            <a:lvl1pPr algn="r">
              <a:defRPr sz="1200"/>
            </a:lvl1pPr>
          </a:lstStyle>
          <a:p>
            <a:fld id="{861B0029-2C38-48BD-ACF9-349722A8A0F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61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1721" tIns="45860" rIns="91721" bIns="4586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1721" tIns="45860" rIns="91721" bIns="45860" rtlCol="0"/>
          <a:lstStyle>
            <a:lvl1pPr algn="r">
              <a:defRPr sz="1200"/>
            </a:lvl1pPr>
          </a:lstStyle>
          <a:p>
            <a:fld id="{B2ECD939-463B-4AFC-A92C-33B1897DF066}" type="datetimeFigureOut">
              <a:rPr lang="ru-RU" smtClean="0"/>
              <a:t>29.09.2019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1" tIns="45860" rIns="91721" bIns="4586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6"/>
          </a:xfrm>
          <a:prstGeom prst="rect">
            <a:avLst/>
          </a:prstGeom>
        </p:spPr>
        <p:txBody>
          <a:bodyPr vert="horz" lIns="91721" tIns="45860" rIns="91721" bIns="4586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1721" tIns="45860" rIns="91721" bIns="4586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1721" tIns="45860" rIns="91721" bIns="45860" rtlCol="0" anchor="b"/>
          <a:lstStyle>
            <a:lvl1pPr algn="r">
              <a:defRPr sz="1200"/>
            </a:lvl1pPr>
          </a:lstStyle>
          <a:p>
            <a:fld id="{6BCA4011-6BBF-4743-B81D-A77EAD3AA12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57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A4011-6BBF-4743-B81D-A77EAD3AA122}" type="slidenum">
              <a:rPr lang="ru-RU" smtClean="0"/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235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A4011-6BBF-4743-B81D-A77EAD3AA122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323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2658-AC7B-464C-ACF5-5D685D264A74}" type="datetime1">
              <a:rPr lang="ru-RU" smtClean="0"/>
              <a:t>29.09.2019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80AB-6055-4340-88BF-BA67B4C5D3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7528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B4CA6-715C-46DE-A7C3-60CEAAE2B818}" type="datetime1">
              <a:rPr lang="ru-RU" smtClean="0"/>
              <a:t>29.09.2019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80AB-6055-4340-88BF-BA67B4C5D3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54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9BD-0FC3-4412-9DEF-763E5251386C}" type="datetime1">
              <a:rPr lang="ru-RU" smtClean="0"/>
              <a:t>29.09.2019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80AB-6055-4340-88BF-BA67B4C5D3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646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95164" y="789552"/>
            <a:ext cx="8229600" cy="594066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ru-RU" sz="2400" b="1" kern="1200" dirty="0">
                <a:solidFill>
                  <a:srgbClr val="00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0" y="0"/>
            <a:ext cx="9144000" cy="627534"/>
            <a:chOff x="0" y="0"/>
            <a:chExt cx="9144000" cy="836712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836712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59589"/>
              <a:ext cx="648072" cy="705115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043608" y="116632"/>
              <a:ext cx="3230372" cy="574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b="1" dirty="0" smtClean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труда и социальной защиты</a:t>
              </a:r>
            </a:p>
            <a:p>
              <a:r>
                <a:rPr lang="ru-RU" sz="1100" b="1" dirty="0" smtClean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Республики Беларусь</a:t>
              </a:r>
              <a:endParaRPr lang="ru-RU" sz="11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C4F3-5464-4BA2-B647-CE47B404FCED}" type="datetime1">
              <a:rPr lang="ru-RU" smtClean="0"/>
              <a:t>29.09.2019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27537"/>
            <a:ext cx="2133600" cy="162017"/>
          </a:xfrm>
        </p:spPr>
        <p:txBody>
          <a:bodyPr/>
          <a:lstStyle>
            <a:lvl1pPr>
              <a:defRPr sz="1500"/>
            </a:lvl1pPr>
          </a:lstStyle>
          <a:p>
            <a:fld id="{69F9DF28-78A9-442C-A511-930B10505E1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1653649"/>
            <a:ext cx="8280920" cy="2940974"/>
          </a:xfrm>
        </p:spPr>
        <p:txBody>
          <a:bodyPr>
            <a:normAutofit/>
          </a:bodyPr>
          <a:lstStyle>
            <a:lvl1pPr marL="0" indent="0" algn="just">
              <a:buFontTx/>
              <a:buNone/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4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B31F-5830-4916-B506-7408F081E9B0}" type="datetime1">
              <a:rPr lang="ru-RU" smtClean="0"/>
              <a:t>29.09.2019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80AB-6055-4340-88BF-BA67B4C5D3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268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9E46-AC1C-4760-9386-432ED89A9CA2}" type="datetime1">
              <a:rPr lang="ru-RU" smtClean="0"/>
              <a:t>29.09.2019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DF28-78A9-442C-A511-930B10505E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432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D664-D916-47FA-A1C8-397D05B54BD6}" type="datetime1">
              <a:rPr lang="ru-RU" smtClean="0"/>
              <a:t>29.09.2019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80AB-6055-4340-88BF-BA67B4C5D3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1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8DFF-5AE4-4648-8D77-D4BE1A16EA5E}" type="datetime1">
              <a:rPr lang="ru-RU" smtClean="0"/>
              <a:t>29.09.2019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80AB-6055-4340-88BF-BA67B4C5D3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84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998-3EF0-4102-A477-505C5731714E}" type="datetime1">
              <a:rPr lang="ru-RU" smtClean="0"/>
              <a:t>29.09.2019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80AB-6055-4340-88BF-BA67B4C5D3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3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B437-91FD-4BBF-BB58-CDD273CCEF90}" type="datetime1">
              <a:rPr lang="ru-RU" smtClean="0"/>
              <a:t>29.09.2019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80AB-6055-4340-88BF-BA67B4C5D3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12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20B-1D28-412A-BA96-9947B45D9C0D}" type="datetime1">
              <a:rPr lang="ru-RU" smtClean="0"/>
              <a:t>29.09.2019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80AB-6055-4340-88BF-BA67B4C5D3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65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8042-F5F0-45AC-A670-40578D58A276}" type="datetime1">
              <a:rPr lang="ru-RU" smtClean="0"/>
              <a:t>29.09.2019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80AB-6055-4340-88BF-BA67B4C5D3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94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1E5A-CCA2-4316-87EC-3DD76663CB53}" type="datetime1">
              <a:rPr lang="ru-RU" smtClean="0"/>
              <a:t>29.09.2019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80AB-6055-4340-88BF-BA67B4C5D3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43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CA99E-907F-4768-BC69-2541049D1471}" type="datetime1">
              <a:rPr lang="ru-RU" smtClean="0"/>
              <a:t>29.09.2019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780AB-6055-4340-88BF-BA67B4C5D3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03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50" r:id="rId12"/>
    <p:sldLayoutId id="214748366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76" y="1059582"/>
            <a:ext cx="8229600" cy="2038331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проекте Национальной стратегии </a:t>
            </a:r>
            <a:br>
              <a:rPr lang="ru-RU" sz="3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Беларусь </a:t>
            </a:r>
            <a:br>
              <a:rPr lang="ru-RU" sz="3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«Достойное долголетие - 2030» </a:t>
            </a:r>
            <a:endParaRPr lang="ru-RU" sz="3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4769129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Минск, 2019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546"/>
            <a:ext cx="9144000" cy="8551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2" y="24272"/>
            <a:ext cx="650305" cy="6752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40590" y="146465"/>
            <a:ext cx="32303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труда и социальной защиты</a:t>
            </a:r>
          </a:p>
          <a:p>
            <a:r>
              <a:rPr lang="ru-RU" sz="11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Республики Беларусь</a:t>
            </a:r>
            <a:endParaRPr lang="ru-RU" sz="11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DF28-78A9-442C-A511-930B10505E10}" type="slidenum">
              <a:rPr lang="ru-RU" smtClean="0">
                <a:solidFill>
                  <a:schemeClr val="bg1"/>
                </a:solidFill>
              </a:rPr>
              <a:t>0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427984" y="3291830"/>
            <a:ext cx="4629200" cy="14772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Фёдорова Т.Н.</a:t>
            </a:r>
          </a:p>
          <a:p>
            <a:pPr algn="l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заместитель начальника главного управления социальной помощи и социального обслуживания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3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7490" y="0"/>
            <a:ext cx="2133600" cy="273844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510" y="0"/>
            <a:ext cx="3312362" cy="357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i="1" cap="al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</a:t>
            </a:r>
            <a:endParaRPr lang="ru-RU" sz="1400" b="1" i="1" cap="al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195614"/>
              </p:ext>
            </p:extLst>
          </p:nvPr>
        </p:nvGraphicFramePr>
        <p:xfrm>
          <a:off x="323528" y="555526"/>
          <a:ext cx="8604954" cy="376715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ctr" rotWithShape="0">
                    <a:srgbClr val="000000">
                      <a:alpha val="43137"/>
                    </a:srgbClr>
                  </a:outerShdw>
                  <a:reflection stA="41000" endPos="65000" dist="190500" dir="5400000" sy="-100000" algn="bl" rotWithShape="0"/>
                </a:effectLst>
                <a:tableStyleId>{5C22544A-7EE6-4342-B048-85BDC9FD1C3A}</a:tableStyleId>
              </a:tblPr>
              <a:tblGrid>
                <a:gridCol w="8604954"/>
              </a:tblGrid>
              <a:tr h="9831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7.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адаптированной к потребностям пожилых граждан инфраструктуры и благоприятной среды жизнедеятельности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0436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количества и повышение уровня доступности приоритетных объектов и услуг во всех сферах жизнедеятельности</a:t>
                      </a:r>
                      <a:endParaRPr lang="ru-RU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97847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мероприятий по переоборудованию или дооборудованию жилья для максимально возможного продления независимого безопасного проживания пожилых граждан в привычной для них среде</a:t>
                      </a:r>
                      <a:endParaRPr lang="ru-RU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97847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адаптация транспортных средств и развитие транспортного обслуживания и системы сопровождения пожилых граждан со сниженными функциональными возможностями</a:t>
                      </a:r>
                      <a:endParaRPr lang="ru-RU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22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7490" y="0"/>
            <a:ext cx="2133600" cy="273844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411510"/>
            <a:ext cx="3671261" cy="430887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encilGrayscale/>
                      </a14:imgEffect>
                      <a14:imgEffect>
                        <a14:colorTemperature colorTemp="59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outerShdw blurRad="342900" dist="114300" dir="7740000" sx="108000" sy="108000" algn="ctr" rotWithShape="0">
              <a:srgbClr val="000000">
                <a:alpha val="59000"/>
              </a:srgbClr>
            </a:outerShdw>
          </a:effectLst>
          <a:scene3d>
            <a:camera prst="orthographicFront"/>
            <a:lightRig rig="threePt" dir="t"/>
          </a:scene3d>
          <a:sp3d contourW="44450">
            <a:contourClr>
              <a:schemeClr val="tx2">
                <a:lumMod val="60000"/>
                <a:lumOff val="40000"/>
              </a:schemeClr>
            </a:contourClr>
          </a:sp3d>
        </p:spPr>
        <p:txBody>
          <a:bodyPr wrap="none">
            <a:spAutoFit/>
          </a:bodyPr>
          <a:lstStyle/>
          <a:p>
            <a:r>
              <a:rPr lang="ru-RU" sz="2200" b="1" i="1" dirty="0" smtClean="0"/>
              <a:t>НАЦИОНАЛЬНАЯ СТРАТЕГИЯ</a:t>
            </a:r>
            <a:endParaRPr lang="ru-RU" sz="2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7510" y="0"/>
            <a:ext cx="2736298" cy="357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i="1" cap="al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   РЕАЛИЗАЦИИ</a:t>
            </a:r>
            <a:endParaRPr lang="ru-RU" sz="1400" b="1" i="1" cap="al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 rot="5400000">
            <a:off x="612612" y="3628829"/>
            <a:ext cx="638173" cy="576064"/>
          </a:xfrm>
          <a:prstGeom prst="stripedRightArrow">
            <a:avLst/>
          </a:prstGeom>
          <a:noFill/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/>
          <p:cNvSpPr/>
          <p:nvPr/>
        </p:nvSpPr>
        <p:spPr>
          <a:xfrm rot="5400000">
            <a:off x="7534225" y="3619402"/>
            <a:ext cx="638173" cy="576064"/>
          </a:xfrm>
          <a:prstGeom prst="stripedRightArrow">
            <a:avLst/>
          </a:prstGeom>
          <a:noFill/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триховая стрелка вправо 9"/>
          <p:cNvSpPr/>
          <p:nvPr/>
        </p:nvSpPr>
        <p:spPr>
          <a:xfrm rot="5400000">
            <a:off x="4144328" y="927458"/>
            <a:ext cx="638173" cy="576064"/>
          </a:xfrm>
          <a:prstGeom prst="stripedRightArrow">
            <a:avLst/>
          </a:prstGeom>
          <a:noFill/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85484" y="1574017"/>
            <a:ext cx="7355860" cy="769441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encilGrayscale/>
                      </a14:imgEffect>
                      <a14:imgEffect>
                        <a14:colorTemperature colorTemp="59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outerShdw blurRad="342900" dist="114300" dir="7740000" sx="108000" sy="108000" algn="ctr" rotWithShape="0">
              <a:srgbClr val="000000">
                <a:alpha val="59000"/>
              </a:srgbClr>
            </a:outerShdw>
          </a:effectLst>
          <a:scene3d>
            <a:camera prst="orthographicFront"/>
            <a:lightRig rig="threePt" dir="t"/>
          </a:scene3d>
          <a:sp3d contourW="44450">
            <a:contourClr>
              <a:schemeClr val="tx2">
                <a:lumMod val="60000"/>
                <a:lumOff val="40000"/>
              </a:schemeClr>
            </a:contourClr>
          </a:sp3d>
        </p:spPr>
        <p:txBody>
          <a:bodyPr wrap="none">
            <a:spAutoFit/>
          </a:bodyPr>
          <a:lstStyle/>
          <a:p>
            <a:pPr algn="ctr"/>
            <a:r>
              <a:rPr lang="ru-RU" sz="2200" b="1" i="1" dirty="0" smtClean="0"/>
              <a:t>ПРОГРАММЫ СОЦИАЛЬНО-ЭКОНОМИЧЕСКОГО РАЗВИТИЯ </a:t>
            </a:r>
          </a:p>
          <a:p>
            <a:pPr algn="ctr"/>
            <a:r>
              <a:rPr lang="ru-RU" sz="2200" b="1" i="1" dirty="0" smtClean="0"/>
              <a:t>РЕСПУБЛИКИ БЕЛАРУСЬ</a:t>
            </a:r>
            <a:endParaRPr lang="ru-RU" sz="2200" dirty="0"/>
          </a:p>
        </p:txBody>
      </p:sp>
      <p:sp>
        <p:nvSpPr>
          <p:cNvPr id="12" name="Штриховая стрелка вправо 11"/>
          <p:cNvSpPr/>
          <p:nvPr/>
        </p:nvSpPr>
        <p:spPr>
          <a:xfrm rot="5400000">
            <a:off x="4172036" y="3638134"/>
            <a:ext cx="638173" cy="576064"/>
          </a:xfrm>
          <a:prstGeom prst="stripedRightArrow">
            <a:avLst/>
          </a:prstGeom>
          <a:noFill/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триховая стрелка вправо 13"/>
          <p:cNvSpPr/>
          <p:nvPr/>
        </p:nvSpPr>
        <p:spPr>
          <a:xfrm rot="5400000">
            <a:off x="4144328" y="2436266"/>
            <a:ext cx="638173" cy="576064"/>
          </a:xfrm>
          <a:prstGeom prst="stripedRightArrow">
            <a:avLst/>
          </a:prstGeom>
          <a:noFill/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триховая стрелка вправо 15"/>
          <p:cNvSpPr/>
          <p:nvPr/>
        </p:nvSpPr>
        <p:spPr>
          <a:xfrm rot="5400000">
            <a:off x="7487171" y="2476352"/>
            <a:ext cx="638173" cy="576064"/>
          </a:xfrm>
          <a:prstGeom prst="stripedRightArrow">
            <a:avLst/>
          </a:prstGeom>
          <a:noFill/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триховая стрелка вправо 16"/>
          <p:cNvSpPr/>
          <p:nvPr/>
        </p:nvSpPr>
        <p:spPr>
          <a:xfrm rot="5400000">
            <a:off x="754428" y="2436265"/>
            <a:ext cx="638173" cy="576064"/>
          </a:xfrm>
          <a:prstGeom prst="stripedRightArrow">
            <a:avLst/>
          </a:prstGeom>
          <a:noFill/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5483" y="3105136"/>
            <a:ext cx="7355861" cy="430887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encilGrayscale/>
                      </a14:imgEffect>
                      <a14:imgEffect>
                        <a14:colorTemperature colorTemp="59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outerShdw blurRad="342900" dist="114300" dir="7740000" sx="108000" sy="108000" algn="ctr" rotWithShape="0">
              <a:srgbClr val="000000">
                <a:alpha val="59000"/>
              </a:srgbClr>
            </a:outerShdw>
          </a:effectLst>
          <a:scene3d>
            <a:camera prst="orthographicFront"/>
            <a:lightRig rig="threePt" dir="t"/>
          </a:scene3d>
          <a:sp3d contourW="44450">
            <a:contourClr>
              <a:schemeClr val="tx2">
                <a:lumMod val="60000"/>
                <a:lumOff val="40000"/>
              </a:schemeClr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/>
              <a:t>ГОСУДАРСТВЕННЫЕ ПРОГРАММЫ</a:t>
            </a:r>
            <a:endParaRPr lang="ru-RU" sz="2200" dirty="0"/>
          </a:p>
        </p:txBody>
      </p:sp>
      <p:sp>
        <p:nvSpPr>
          <p:cNvPr id="19" name="Штриховая стрелка вправо 18"/>
          <p:cNvSpPr/>
          <p:nvPr/>
        </p:nvSpPr>
        <p:spPr>
          <a:xfrm rot="5400000">
            <a:off x="5834418" y="3634606"/>
            <a:ext cx="638173" cy="576064"/>
          </a:xfrm>
          <a:prstGeom prst="stripedRightArrow">
            <a:avLst/>
          </a:prstGeom>
          <a:noFill/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триховая стрелка вправо 19"/>
          <p:cNvSpPr/>
          <p:nvPr/>
        </p:nvSpPr>
        <p:spPr>
          <a:xfrm rot="5400000">
            <a:off x="2509653" y="3631990"/>
            <a:ext cx="638173" cy="576064"/>
          </a:xfrm>
          <a:prstGeom prst="stripedRightArrow">
            <a:avLst/>
          </a:prstGeom>
          <a:noFill/>
          <a:ln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4322589"/>
            <a:ext cx="8352927" cy="430887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encilGrayscale/>
                      </a14:imgEffect>
                      <a14:imgEffect>
                        <a14:colorTemperature colorTemp="59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outerShdw blurRad="342900" dist="114300" dir="7740000" sx="108000" sy="108000" algn="ctr" rotWithShape="0">
              <a:srgbClr val="000000">
                <a:alpha val="59000"/>
              </a:srgbClr>
            </a:outerShdw>
          </a:effectLst>
          <a:scene3d>
            <a:camera prst="orthographicFront"/>
            <a:lightRig rig="threePt" dir="t"/>
          </a:scene3d>
          <a:sp3d contourW="44450">
            <a:contourClr>
              <a:schemeClr val="tx2">
                <a:lumMod val="60000"/>
                <a:lumOff val="40000"/>
              </a:schemeClr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/>
              <a:t>РЕГИОНАЛЬНЫЕ КОМЛЕКСЫ МЕРОПРИЯТИЙ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3150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27863" y="555526"/>
            <a:ext cx="6280053" cy="430887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encilGrayscale/>
                      </a14:imgEffect>
                      <a14:imgEffect>
                        <a14:colorTemperature colorTemp="59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outerShdw blurRad="342900" dist="114300" dir="7740000" sx="108000" sy="108000" algn="ctr" rotWithShape="0">
              <a:srgbClr val="000000">
                <a:alpha val="59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ru-RU" sz="2200" b="1" dirty="0"/>
              <a:t>Показатели реализации </a:t>
            </a:r>
            <a:r>
              <a:rPr lang="ru-RU" sz="2200" b="1" dirty="0" smtClean="0"/>
              <a:t>Национальной стратегии</a:t>
            </a:r>
            <a:endParaRPr lang="ru-RU" sz="2200" b="1" i="1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07510" y="0"/>
            <a:ext cx="2376258" cy="357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i="1" cap="al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  РЕЗУЛЬТАТОВ</a:t>
            </a:r>
            <a:endParaRPr lang="ru-RU" sz="1400" b="1" i="1" cap="al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042665"/>
              </p:ext>
            </p:extLst>
          </p:nvPr>
        </p:nvGraphicFramePr>
        <p:xfrm>
          <a:off x="539552" y="1707654"/>
          <a:ext cx="8147248" cy="2602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1732"/>
                <a:gridCol w="4615717"/>
                <a:gridCol w="1239799"/>
              </a:tblGrid>
              <a:tr h="72773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Развитие </a:t>
                      </a:r>
                      <a:r>
                        <a:rPr lang="ru-RU" sz="1800" dirty="0">
                          <a:effectLst/>
                        </a:rPr>
                        <a:t>социального обслуживания для обеспечения достойного качества жизни пожилых граждан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85" marR="592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Охват пожилых граждан социальными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услугами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85" marR="5928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не менее 10 %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85" marR="5928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02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Соотношение пожилых граждан, получающих социальные услуги в стационарной форме и по месту проживания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85" marR="59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1:14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85" marR="59285" marT="0" marB="0"/>
                </a:tc>
              </a:tr>
              <a:tr h="771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Охват социальными услугами и уходом пожилых граждан старше 80 </a:t>
                      </a:r>
                      <a:r>
                        <a:rPr lang="ru-RU" sz="1800" dirty="0" smtClean="0">
                          <a:effectLst/>
                        </a:rPr>
                        <a:t>лет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85" marR="59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менее 20 %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85" marR="592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41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76" y="1059582"/>
            <a:ext cx="8229600" cy="2038331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проекте Национальной стратегии </a:t>
            </a:r>
            <a:br>
              <a:rPr lang="ru-RU" sz="3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Беларусь </a:t>
            </a:r>
            <a:br>
              <a:rPr lang="ru-RU" sz="3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«Достойное долголетие - 2030» </a:t>
            </a:r>
            <a:endParaRPr lang="ru-RU" sz="3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4769129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Минск, 2019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546"/>
            <a:ext cx="9144000" cy="8551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2" y="24272"/>
            <a:ext cx="650305" cy="6752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40590" y="146465"/>
            <a:ext cx="32303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труда и социальной защиты</a:t>
            </a:r>
          </a:p>
          <a:p>
            <a:r>
              <a:rPr lang="ru-RU" sz="11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Республики Беларусь</a:t>
            </a:r>
            <a:endParaRPr lang="ru-RU" sz="11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DF28-78A9-442C-A511-930B10505E10}" type="slidenum">
              <a:rPr lang="ru-RU" smtClean="0">
                <a:solidFill>
                  <a:schemeClr val="bg1"/>
                </a:solidFill>
              </a:rPr>
              <a:t>12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427984" y="3291830"/>
            <a:ext cx="4629200" cy="14772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Фёдорова Т.Н.</a:t>
            </a:r>
          </a:p>
          <a:p>
            <a:pPr algn="l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заместитель начальника главного управления социальной помощи и социального обслуживания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65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7490" y="0"/>
            <a:ext cx="2133600" cy="273844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4679601" y="-119858"/>
            <a:ext cx="4105028" cy="59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1300" b="1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910373"/>
              </p:ext>
            </p:extLst>
          </p:nvPr>
        </p:nvGraphicFramePr>
        <p:xfrm>
          <a:off x="323528" y="1347614"/>
          <a:ext cx="8354300" cy="3256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3820"/>
                <a:gridCol w="2160240"/>
                <a:gridCol w="2160240"/>
              </a:tblGrid>
              <a:tr h="342414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 smtClean="0"/>
                    </a:p>
                  </a:txBody>
                  <a:tcPr/>
                </a:tc>
              </a:tr>
              <a:tr h="573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Суммарный</a:t>
                      </a:r>
                      <a:r>
                        <a:rPr lang="ru-RU" sz="1800" baseline="0" dirty="0" smtClean="0"/>
                        <a:t> коэффициент рождаемости</a:t>
                      </a:r>
                      <a:endParaRPr lang="ru-RU" sz="1800" b="1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1555" algn="l"/>
                          <a:tab pos="1186180" algn="l"/>
                          <a:tab pos="1281430" algn="l"/>
                        </a:tabLs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1,62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60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Ожидаемая продолжительность жизни при рождении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86180" algn="l"/>
                        </a:tabLs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72,2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26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населения трудоспособного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возраста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86180" algn="l"/>
                        </a:tabLs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60,1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57,4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539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демографической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нагрузки населением старше трудоспособного возраста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86180" algn="l"/>
                        </a:tabLs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956066" y="393702"/>
            <a:ext cx="5447069" cy="430887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encilGrayscale/>
                      </a14:imgEffect>
                      <a14:imgEffect>
                        <a14:colorTemperature colorTemp="59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outerShdw blurRad="342900" dist="114300" dir="7740000" sx="108000" sy="108000" algn="ctr" rotWithShape="0">
              <a:srgbClr val="000000">
                <a:alpha val="59000"/>
              </a:srgbClr>
            </a:outerShdw>
          </a:effectLst>
          <a:scene3d>
            <a:camera prst="orthographicFront"/>
            <a:lightRig rig="threePt" dir="t"/>
          </a:scene3d>
          <a:sp3d contourW="44450">
            <a:contourClr>
              <a:schemeClr val="tx2">
                <a:lumMod val="60000"/>
                <a:lumOff val="40000"/>
              </a:schemeClr>
            </a:contourClr>
          </a:sp3d>
        </p:spPr>
        <p:txBody>
          <a:bodyPr wrap="none">
            <a:spAutoFit/>
          </a:bodyPr>
          <a:lstStyle/>
          <a:p>
            <a:r>
              <a:rPr lang="ru-RU" sz="2200" b="1" i="1" dirty="0" smtClean="0"/>
              <a:t>Старение населения Республики Беларусь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88980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7490" y="0"/>
            <a:ext cx="2133600" cy="2738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273844"/>
            <a:ext cx="6147325" cy="769441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encilGrayscale/>
                      </a14:imgEffect>
                      <a14:imgEffect>
                        <a14:colorTemperature colorTemp="59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outerShdw blurRad="342900" dist="114300" dir="7740000" sx="108000" sy="108000" algn="ctr" rotWithShape="0">
              <a:srgbClr val="000000">
                <a:alpha val="59000"/>
              </a:srgbClr>
            </a:outerShdw>
          </a:effectLst>
          <a:scene3d>
            <a:camera prst="orthographicFront"/>
            <a:lightRig rig="threePt" dir="t"/>
          </a:scene3d>
          <a:sp3d contourW="44450">
            <a:contourClr>
              <a:schemeClr val="tx2">
                <a:lumMod val="60000"/>
                <a:lumOff val="40000"/>
              </a:schemeClr>
            </a:contourClr>
          </a:sp3d>
        </p:spPr>
        <p:txBody>
          <a:bodyPr wrap="none">
            <a:spAutoFit/>
          </a:bodyPr>
          <a:lstStyle/>
          <a:p>
            <a:pPr algn="ctr"/>
            <a:r>
              <a:rPr lang="ru-RU" sz="2200" b="1" i="1" dirty="0" smtClean="0"/>
              <a:t>Национальная стратегия Республики Беларусь</a:t>
            </a:r>
          </a:p>
          <a:p>
            <a:pPr algn="ctr"/>
            <a:r>
              <a:rPr lang="ru-RU" sz="2200" b="1" i="1" dirty="0" smtClean="0"/>
              <a:t>«Достойное долголетие – 2030»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25538" y="1563638"/>
            <a:ext cx="67687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общества для людей всех возрастов, </a:t>
            </a:r>
            <a:endParaRPr lang="ru-RU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создание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условий </a:t>
            </a:r>
            <a:endParaRPr lang="ru-RU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наиболее полной и эффективной реализации потенциала пожилых граждан, </a:t>
            </a:r>
            <a:endParaRPr lang="ru-RU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устойчивого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повышения качества их жизни </a:t>
            </a:r>
            <a:endParaRPr lang="ru-RU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посредством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системной адаптации государственных и общественных институтов к старению 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населения</a:t>
            </a:r>
            <a:endParaRPr lang="ru-RU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3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7490" y="0"/>
            <a:ext cx="2133600" cy="273844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510" y="0"/>
            <a:ext cx="3312362" cy="357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i="1" cap="al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</a:t>
            </a:r>
            <a:endParaRPr lang="ru-RU" sz="1400" b="1" i="1" cap="al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973791"/>
              </p:ext>
            </p:extLst>
          </p:nvPr>
        </p:nvGraphicFramePr>
        <p:xfrm>
          <a:off x="323528" y="483517"/>
          <a:ext cx="8604954" cy="408266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ctr" rotWithShape="0">
                    <a:srgbClr val="000000">
                      <a:alpha val="43137"/>
                    </a:srgbClr>
                  </a:outerShdw>
                  <a:reflection stA="41000" endPos="65000" dist="190500" dir="5400000" sy="-100000" algn="bl" rotWithShape="0"/>
                </a:effectLst>
                <a:tableStyleId>{5C22544A-7EE6-4342-B048-85BDC9FD1C3A}</a:tableStyleId>
              </a:tblPr>
              <a:tblGrid>
                <a:gridCol w="8604954"/>
              </a:tblGrid>
              <a:tr h="13985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Задача 1.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Обеспечение защиты прав и достоинства пожилых граждан, недопущение дискриминации по признаку возраста и формирование уважительного отношения к пожилым гражданам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71034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координация вопросов, связанных со старением населения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67103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искоренение связанной с возрастом дискриминации, продвижение и защита прав и достоинства пожилых граждан</a:t>
                      </a:r>
                      <a:endParaRPr lang="ru-RU" sz="10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67103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 для вовлечения пожилых граждан в общественную деятельность</a:t>
                      </a:r>
                      <a:endParaRPr lang="ru-RU" sz="10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67103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информационного отражения вопросов здорового старения и активного долголетия</a:t>
                      </a:r>
                      <a:endParaRPr lang="ru-RU" sz="10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2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7490" y="0"/>
            <a:ext cx="2133600" cy="273844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510" y="0"/>
            <a:ext cx="3312362" cy="357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i="1" cap="al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</a:t>
            </a:r>
            <a:endParaRPr lang="ru-RU" sz="1400" b="1" i="1" cap="al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860536"/>
              </p:ext>
            </p:extLst>
          </p:nvPr>
        </p:nvGraphicFramePr>
        <p:xfrm>
          <a:off x="323528" y="483520"/>
          <a:ext cx="8604954" cy="443321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ctr" rotWithShape="0">
                    <a:srgbClr val="000000">
                      <a:alpha val="43137"/>
                    </a:srgbClr>
                  </a:outerShdw>
                  <a:reflection stA="41000" endPos="65000" dist="190500" dir="5400000" sy="-100000" algn="bl" rotWithShape="0"/>
                </a:effectLst>
                <a:tableStyleId>{5C22544A-7EE6-4342-B048-85BDC9FD1C3A}</a:tableStyleId>
              </a:tblPr>
              <a:tblGrid>
                <a:gridCol w="8604954"/>
              </a:tblGrid>
              <a:tr h="8931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2.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 для социальной интеграции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всестороннего участия пожилых граждан в жизни общества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5684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расширение возможностей участия пожилых граждан в культурных и иных общественных мероприятиях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85684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привлечение пожилых граждан к общественной деятельности, в том числе волонтерской</a:t>
                      </a:r>
                      <a:endParaRPr lang="ru-RU" sz="10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85684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использование информационных технологий для облегчения общественного участия пожилых граждан, продления их независимой жизни</a:t>
                      </a:r>
                      <a:endParaRPr lang="ru-RU" sz="10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85684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расширение масштабов обучения пожилых граждан по месту их проживания навыкам использования информационно-коммуникационных технологий, а также оказание им необходимой технической поддержки</a:t>
                      </a:r>
                      <a:endParaRPr lang="ru-RU" sz="10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97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7490" y="0"/>
            <a:ext cx="2133600" cy="273844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510" y="0"/>
            <a:ext cx="3312362" cy="357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i="1" cap="al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</a:t>
            </a:r>
            <a:endParaRPr lang="ru-RU" sz="1400" b="1" i="1" cap="al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681589"/>
              </p:ext>
            </p:extLst>
          </p:nvPr>
        </p:nvGraphicFramePr>
        <p:xfrm>
          <a:off x="323528" y="483518"/>
          <a:ext cx="8604954" cy="45387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ctr" rotWithShape="0">
                    <a:srgbClr val="000000">
                      <a:alpha val="43137"/>
                    </a:srgbClr>
                  </a:outerShdw>
                  <a:reflection stA="41000" endPos="65000" dist="190500" dir="5400000" sy="-100000" algn="bl" rotWithShape="0"/>
                </a:effectLst>
                <a:tableStyleId>{5C22544A-7EE6-4342-B048-85BDC9FD1C3A}</a:tableStyleId>
              </a:tblPr>
              <a:tblGrid>
                <a:gridCol w="8604954"/>
              </a:tblGrid>
              <a:tr h="1278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3.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Стимулирование более долгой трудовой жизни,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адаптация рынка труда к потребностям пожилых граждан,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устойчивости</a:t>
                      </a: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системы пенсионного обеспечения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blipFill>
                      <a:blip r:embed="rId2">
                        <a:extLst>
                          <a:ext uri="{BEBA8EAE-BF5A-486C-A8C5-ECC9F3942E4B}">
                            <a14:imgProps xmlns:a14="http://schemas.microsoft.com/office/drawing/2010/main">
                              <a14:imgLayer r:embed="rId3">
                                <a14:imgEffect>
                                  <a14:artisticPencilGrayscale/>
                                </a14:imgEffect>
                                <a14:imgEffect>
                                  <a14:colorTemperature colorTemp="5900"/>
                                </a14:imgEffect>
                              </a14:imgLayer>
                            </a14:imgProps>
                          </a:ext>
                        </a:extLst>
                      </a:blip>
                      <a:tile tx="0" ty="0" sx="100000" sy="100000" flip="none" algn="tl"/>
                    </a:blipFill>
                  </a:tcPr>
                </a:tc>
              </a:tr>
              <a:tr h="62433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содействие пожилым гражданам в продолжении трудовой деятельности, сохранении и увеличении эффективности их труда 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52120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противодействие возрастной дискриминации при приеме, сохранении, продвижении и увольнении работников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52120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поддержка экономической активности и предпринимательской деятельности пожилых граждан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50644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социально приемлемого уровня пенсий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50644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расширение возможности выбора условий и времени выхода на пенсию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506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добровольных дополнительных схем пенсионного страхования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4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7490" y="0"/>
            <a:ext cx="2133600" cy="273844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510" y="0"/>
            <a:ext cx="3312362" cy="357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i="1" cap="al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</a:t>
            </a:r>
            <a:endParaRPr lang="ru-RU" sz="1400" b="1" i="1" cap="al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715175"/>
              </p:ext>
            </p:extLst>
          </p:nvPr>
        </p:nvGraphicFramePr>
        <p:xfrm>
          <a:off x="323528" y="555527"/>
          <a:ext cx="8604954" cy="40324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ctr" rotWithShape="0">
                    <a:srgbClr val="000000">
                      <a:alpha val="43137"/>
                    </a:srgbClr>
                  </a:outerShdw>
                  <a:reflection stA="41000" endPos="65000" dist="190500" dir="5400000" sy="-100000" algn="bl" rotWithShape="0"/>
                </a:effectLst>
                <a:tableStyleId>{5C22544A-7EE6-4342-B048-85BDC9FD1C3A}</a:tableStyleId>
              </a:tblPr>
              <a:tblGrid>
                <a:gridCol w="8604954"/>
              </a:tblGrid>
              <a:tr h="10322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4.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возможности обучения в течение всей жизни, расширение доступа к получению образования и повышению квалификации </a:t>
                      </a:r>
                    </a:p>
                  </a:txBody>
                  <a:tcPr anchor="ctr">
                    <a:blipFill>
                      <a:blip r:embed="rId2">
                        <a:extLst>
                          <a:ext uri="{BEBA8EAE-BF5A-486C-A8C5-ECC9F3942E4B}">
                            <a14:imgProps xmlns:a14="http://schemas.microsoft.com/office/drawing/2010/main">
                              <a14:imgLayer r:embed="rId3">
                                <a14:imgEffect>
                                  <a14:artisticPencilGrayscale/>
                                </a14:imgEffect>
                                <a14:imgEffect>
                                  <a14:colorTemperature colorTemp="5900"/>
                                </a14:imgEffect>
                              </a14:imgLayer>
                            </a14:imgProps>
                          </a:ext>
                        </a:extLst>
                      </a:blip>
                      <a:tile tx="0" ty="0" sx="100000" sy="100000" flip="none" algn="tl"/>
                    </a:blipFill>
                  </a:tcPr>
                </a:tc>
              </a:tr>
              <a:tr h="98554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образовательных программ дополнительного образования взрослых по востребованным на рынке труда профессиям и специальностям для граждан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предпенсионного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пенсионного возраста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57231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спектра услуг и ресурсов для саморазвития пожилых граждан в соответствии с их возможностями и пожеланиями в учреждениях образования</a:t>
                      </a:r>
                      <a:endParaRPr lang="ru-RU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69949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 для обеспечения доступа пожилых граждан, проживающих в сельской местности, к образовательным услугам</a:t>
                      </a:r>
                      <a:endParaRPr lang="ru-RU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74287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уровня финансовой и компьютерной грамотности пожилых граждан</a:t>
                      </a:r>
                      <a:endParaRPr lang="ru-RU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2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7490" y="0"/>
            <a:ext cx="2133600" cy="273844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510" y="0"/>
            <a:ext cx="3312362" cy="357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i="1" cap="al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</a:t>
            </a:r>
            <a:endParaRPr lang="ru-RU" sz="1400" b="1" i="1" cap="al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390191"/>
              </p:ext>
            </p:extLst>
          </p:nvPr>
        </p:nvGraphicFramePr>
        <p:xfrm>
          <a:off x="323528" y="483518"/>
          <a:ext cx="8604954" cy="453192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ctr" rotWithShape="0">
                    <a:srgbClr val="000000">
                      <a:alpha val="43137"/>
                    </a:srgbClr>
                  </a:outerShdw>
                  <a:reflection stA="41000" endPos="65000" dist="190500" dir="5400000" sy="-100000" algn="bl" rotWithShape="0"/>
                </a:effectLst>
                <a:tableStyleId>{5C22544A-7EE6-4342-B048-85BDC9FD1C3A}</a:tableStyleId>
              </a:tblPr>
              <a:tblGrid>
                <a:gridCol w="8604954"/>
              </a:tblGrid>
              <a:tr h="10405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5.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 для здоровой и безопасной жизни пожилых граждан, активного долголетия и формирование мотивации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 здоровому образу жизни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blipFill dpi="0" rotWithShape="1">
                      <a:blip r:embed="rId2">
                        <a:alphaModFix amt="50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54363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поощрение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здоровьесберегающих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форм поведения на всех этапах жизни</a:t>
                      </a:r>
                      <a:endParaRPr lang="ru-RU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73409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гериатрической службы, подготовка медицинских кадров в области гериатрии, геронтологии</a:t>
                      </a:r>
                      <a:endParaRPr lang="ru-RU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51398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медико-социальной и паллиативной помощи</a:t>
                      </a:r>
                      <a:endParaRPr lang="ru-RU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64995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новых форм и методик реабилитации пожилых граждан для поддержания уровня их физической активности </a:t>
                      </a:r>
                      <a:endParaRPr lang="ru-RU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77961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 для занятий физической культурой с учетом особенностей данной группы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08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7490" y="0"/>
            <a:ext cx="2133600" cy="273844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510" y="0"/>
            <a:ext cx="3312362" cy="357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400" b="1" i="1" cap="al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</a:t>
            </a:r>
            <a:endParaRPr lang="ru-RU" sz="1400" b="1" i="1" cap="al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452370"/>
              </p:ext>
            </p:extLst>
          </p:nvPr>
        </p:nvGraphicFramePr>
        <p:xfrm>
          <a:off x="323528" y="555526"/>
          <a:ext cx="8604954" cy="423121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ctr" rotWithShape="0">
                    <a:srgbClr val="000000">
                      <a:alpha val="43137"/>
                    </a:srgbClr>
                  </a:outerShdw>
                  <a:reflection stA="41000" endPos="65000" dist="190500" dir="5400000" sy="-100000" algn="bl" rotWithShape="0"/>
                </a:effectLst>
                <a:tableStyleId>{5C22544A-7EE6-4342-B048-85BDC9FD1C3A}</a:tableStyleId>
              </a:tblPr>
              <a:tblGrid>
                <a:gridCol w="8604954"/>
              </a:tblGrid>
              <a:tr h="7533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6.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системы социального обслуживания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1638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внедрение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выявительного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принципа оказания социальной поддержки в отношении одиноких пожилых граждан</a:t>
                      </a:r>
                      <a:endParaRPr lang="ru-RU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4848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стационарозамещающих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технологий оказания социальных услуг</a:t>
                      </a:r>
                      <a:endParaRPr lang="ru-RU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8602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стимулирование неформального ухода за пожилыми гражданами</a:t>
                      </a:r>
                      <a:endParaRPr lang="ru-RU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61638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переход на определение нуждаемости в социальных услугах, исходя из индивидуальных потребностей пожилых граждан и возможностей их семей</a:t>
                      </a:r>
                      <a:endParaRPr lang="ru-RU" sz="16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65528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внедрение моделей социального обслуживания, основывающихся на межведомственном подходе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65528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доступности механизма государственного социального заказа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07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4881</TotalTime>
  <Words>683</Words>
  <Application>Microsoft Office PowerPoint</Application>
  <PresentationFormat>Экран (16:9)</PresentationFormat>
  <Paragraphs>110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О проекте Национальной стратегии  Республики Беларусь  «Достойное долголетие - 2030»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 проекте Национальной стратегии  Республики Беларусь  «Достойное долголетие - 2030» 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Евдокимович Екатерина Александровна</dc:creator>
  <cp:lastModifiedBy>AZVUKA-HP</cp:lastModifiedBy>
  <cp:revision>301</cp:revision>
  <cp:lastPrinted>2019-09-29T09:31:13Z</cp:lastPrinted>
  <dcterms:created xsi:type="dcterms:W3CDTF">2018-08-31T08:50:39Z</dcterms:created>
  <dcterms:modified xsi:type="dcterms:W3CDTF">2019-09-29T17:55:06Z</dcterms:modified>
</cp:coreProperties>
</file>